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8" r:id="rId2"/>
    <p:sldId id="28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90" r:id="rId27"/>
    <p:sldId id="283" r:id="rId28"/>
    <p:sldId id="284" r:id="rId29"/>
    <p:sldId id="285" r:id="rId30"/>
    <p:sldId id="286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56" autoAdjust="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83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226951-B64C-4CD9-AD10-1EBF6DF6B5E6}" type="doc">
      <dgm:prSet loTypeId="urn:microsoft.com/office/officeart/2005/8/layout/hProcess9#1" loCatId="process" qsTypeId="urn:microsoft.com/office/officeart/2005/8/quickstyle/simple1#1" qsCatId="simple" csTypeId="urn:microsoft.com/office/officeart/2005/8/colors/colorful1#1" csCatId="colorful" phldr="1"/>
      <dgm:spPr/>
    </dgm:pt>
    <dgm:pt modelId="{7D4CF679-FB86-4DEF-90F2-49FAB24FED63}">
      <dgm:prSet phldrT="[Text]"/>
      <dgm:spPr/>
      <dgm:t>
        <a:bodyPr/>
        <a:lstStyle/>
        <a:p>
          <a:r>
            <a:rPr lang="en-US" dirty="0">
              <a:latin typeface="Tw Cen MT" panose="020B0602020104020603" pitchFamily="34" charset="0"/>
            </a:rPr>
            <a:t>Objectives</a:t>
          </a:r>
        </a:p>
      </dgm:t>
    </dgm:pt>
    <dgm:pt modelId="{8ED5FF1F-EFF2-446B-B2C7-29B315CE1DFF}" type="parTrans" cxnId="{D958586F-F4C5-4003-BEFE-B59E208FAC25}">
      <dgm:prSet/>
      <dgm:spPr/>
      <dgm:t>
        <a:bodyPr/>
        <a:lstStyle/>
        <a:p>
          <a:endParaRPr lang="en-US"/>
        </a:p>
      </dgm:t>
    </dgm:pt>
    <dgm:pt modelId="{0EDD1909-97BD-48DC-97A9-4E95802CBF31}" type="sibTrans" cxnId="{D958586F-F4C5-4003-BEFE-B59E208FAC25}">
      <dgm:prSet/>
      <dgm:spPr/>
      <dgm:t>
        <a:bodyPr/>
        <a:lstStyle/>
        <a:p>
          <a:endParaRPr lang="en-US"/>
        </a:p>
      </dgm:t>
    </dgm:pt>
    <dgm:pt modelId="{FA9F0EE5-F151-4D74-9608-071264185B20}">
      <dgm:prSet phldrT="[Text]"/>
      <dgm:spPr/>
      <dgm:t>
        <a:bodyPr/>
        <a:lstStyle/>
        <a:p>
          <a:r>
            <a:rPr lang="en-US" dirty="0">
              <a:latin typeface="Tw Cen MT" panose="020B0602020104020603" pitchFamily="34" charset="0"/>
            </a:rPr>
            <a:t>Identifiable Boundary</a:t>
          </a:r>
        </a:p>
      </dgm:t>
    </dgm:pt>
    <dgm:pt modelId="{20C845A4-1B66-4C70-99F7-528499422AF0}" type="parTrans" cxnId="{5B552B30-D24B-44E5-9F40-E8FF8833CC81}">
      <dgm:prSet/>
      <dgm:spPr/>
      <dgm:t>
        <a:bodyPr/>
        <a:lstStyle/>
        <a:p>
          <a:endParaRPr lang="en-US"/>
        </a:p>
      </dgm:t>
    </dgm:pt>
    <dgm:pt modelId="{5C4B4C2D-F93F-4527-80D0-FF18B073E206}" type="sibTrans" cxnId="{5B552B30-D24B-44E5-9F40-E8FF8833CC81}">
      <dgm:prSet/>
      <dgm:spPr/>
      <dgm:t>
        <a:bodyPr/>
        <a:lstStyle/>
        <a:p>
          <a:endParaRPr lang="en-US"/>
        </a:p>
      </dgm:t>
    </dgm:pt>
    <dgm:pt modelId="{D24BF263-4E33-4576-9705-4C79C871B8C4}">
      <dgm:prSet phldrT="[Text]"/>
      <dgm:spPr/>
      <dgm:t>
        <a:bodyPr/>
        <a:lstStyle/>
        <a:p>
          <a:r>
            <a:rPr lang="en-US" dirty="0">
              <a:latin typeface="Tw Cen MT" panose="020B0602020104020603" pitchFamily="34" charset="0"/>
            </a:rPr>
            <a:t>Socially Designed Unit or Collectivity</a:t>
          </a:r>
        </a:p>
      </dgm:t>
    </dgm:pt>
    <dgm:pt modelId="{FC6ECC69-5B7A-4CCD-9B83-96195D03E9C0}" type="parTrans" cxnId="{B7315FBE-E3C9-41AD-A693-707928D2C53F}">
      <dgm:prSet/>
      <dgm:spPr/>
      <dgm:t>
        <a:bodyPr/>
        <a:lstStyle/>
        <a:p>
          <a:endParaRPr lang="en-US"/>
        </a:p>
      </dgm:t>
    </dgm:pt>
    <dgm:pt modelId="{7126EE4E-1EB1-4AEE-9FD3-9E6D92667257}" type="sibTrans" cxnId="{B7315FBE-E3C9-41AD-A693-707928D2C53F}">
      <dgm:prSet/>
      <dgm:spPr/>
      <dgm:t>
        <a:bodyPr/>
        <a:lstStyle/>
        <a:p>
          <a:endParaRPr lang="en-US"/>
        </a:p>
      </dgm:t>
    </dgm:pt>
    <dgm:pt modelId="{1A1A844E-C47B-4372-AB8B-841AB665320C}">
      <dgm:prSet phldrT="[Text]"/>
      <dgm:spPr/>
      <dgm:t>
        <a:bodyPr/>
        <a:lstStyle/>
        <a:p>
          <a:r>
            <a:rPr lang="en-US" dirty="0">
              <a:latin typeface="Tw Cen MT" panose="020B0602020104020603" pitchFamily="34" charset="0"/>
            </a:rPr>
            <a:t>Linked to the External Environment</a:t>
          </a:r>
        </a:p>
      </dgm:t>
    </dgm:pt>
    <dgm:pt modelId="{65064483-71ED-4BB8-8DBD-139BA2DC1314}" type="parTrans" cxnId="{A62CD990-F5AC-48C6-8C91-4CAC8BD8A021}">
      <dgm:prSet/>
      <dgm:spPr/>
      <dgm:t>
        <a:bodyPr/>
        <a:lstStyle/>
        <a:p>
          <a:endParaRPr lang="en-US"/>
        </a:p>
      </dgm:t>
    </dgm:pt>
    <dgm:pt modelId="{51A4DF6C-94C6-486A-98CE-B02251430CC6}" type="sibTrans" cxnId="{A62CD990-F5AC-48C6-8C91-4CAC8BD8A021}">
      <dgm:prSet/>
      <dgm:spPr/>
      <dgm:t>
        <a:bodyPr/>
        <a:lstStyle/>
        <a:p>
          <a:endParaRPr lang="en-US"/>
        </a:p>
      </dgm:t>
    </dgm:pt>
    <dgm:pt modelId="{D98CDB2A-2FD8-4516-8DC8-207A21915C11}">
      <dgm:prSet phldrT="[Text]"/>
      <dgm:spPr/>
      <dgm:t>
        <a:bodyPr/>
        <a:lstStyle/>
        <a:p>
          <a:r>
            <a:rPr lang="en-US" dirty="0">
              <a:latin typeface="Tw Cen MT" panose="020B0602020104020603" pitchFamily="34" charset="0"/>
            </a:rPr>
            <a:t>Deliberatively Designed and Coordinated Activities</a:t>
          </a:r>
        </a:p>
      </dgm:t>
    </dgm:pt>
    <dgm:pt modelId="{A69F5FB6-43A8-4F8C-826D-9A1638506D60}" type="parTrans" cxnId="{739F79D7-3A6E-4C01-9DC9-B987805866B0}">
      <dgm:prSet/>
      <dgm:spPr/>
      <dgm:t>
        <a:bodyPr/>
        <a:lstStyle/>
        <a:p>
          <a:endParaRPr lang="en-US"/>
        </a:p>
      </dgm:t>
    </dgm:pt>
    <dgm:pt modelId="{A4F8D554-DDD6-4629-BB44-5467A31992ED}" type="sibTrans" cxnId="{739F79D7-3A6E-4C01-9DC9-B987805866B0}">
      <dgm:prSet/>
      <dgm:spPr/>
      <dgm:t>
        <a:bodyPr/>
        <a:lstStyle/>
        <a:p>
          <a:endParaRPr lang="en-US"/>
        </a:p>
      </dgm:t>
    </dgm:pt>
    <dgm:pt modelId="{DD46FB03-C1F3-4F9C-85D9-297A09DB0BBA}" type="pres">
      <dgm:prSet presAssocID="{1C226951-B64C-4CD9-AD10-1EBF6DF6B5E6}" presName="CompostProcess" presStyleCnt="0">
        <dgm:presLayoutVars>
          <dgm:dir/>
          <dgm:resizeHandles val="exact"/>
        </dgm:presLayoutVars>
      </dgm:prSet>
      <dgm:spPr/>
    </dgm:pt>
    <dgm:pt modelId="{00219E6E-4A0D-4176-896F-8B2989A074F2}" type="pres">
      <dgm:prSet presAssocID="{1C226951-B64C-4CD9-AD10-1EBF6DF6B5E6}" presName="arrow" presStyleLbl="bgShp" presStyleIdx="0" presStyleCnt="1"/>
      <dgm:spPr/>
    </dgm:pt>
    <dgm:pt modelId="{15B71773-589E-403C-AD91-0675A1837090}" type="pres">
      <dgm:prSet presAssocID="{1C226951-B64C-4CD9-AD10-1EBF6DF6B5E6}" presName="linearProcess" presStyleCnt="0"/>
      <dgm:spPr/>
    </dgm:pt>
    <dgm:pt modelId="{F7702A67-6074-4897-B4F1-1A91576F30B0}" type="pres">
      <dgm:prSet presAssocID="{7D4CF679-FB86-4DEF-90F2-49FAB24FED63}" presName="textNode" presStyleLbl="node1" presStyleIdx="0" presStyleCnt="5">
        <dgm:presLayoutVars>
          <dgm:bulletEnabled val="1"/>
        </dgm:presLayoutVars>
      </dgm:prSet>
      <dgm:spPr/>
    </dgm:pt>
    <dgm:pt modelId="{E9702AEF-0087-491A-BE3E-2AD14648E9A4}" type="pres">
      <dgm:prSet presAssocID="{0EDD1909-97BD-48DC-97A9-4E95802CBF31}" presName="sibTrans" presStyleCnt="0"/>
      <dgm:spPr/>
    </dgm:pt>
    <dgm:pt modelId="{EB8B7DDA-380B-4677-A06D-40D103359AC0}" type="pres">
      <dgm:prSet presAssocID="{FA9F0EE5-F151-4D74-9608-071264185B20}" presName="textNode" presStyleLbl="node1" presStyleIdx="1" presStyleCnt="5">
        <dgm:presLayoutVars>
          <dgm:bulletEnabled val="1"/>
        </dgm:presLayoutVars>
      </dgm:prSet>
      <dgm:spPr/>
    </dgm:pt>
    <dgm:pt modelId="{9831DEBD-24DB-4570-B46B-6A9D57CA2E91}" type="pres">
      <dgm:prSet presAssocID="{5C4B4C2D-F93F-4527-80D0-FF18B073E206}" presName="sibTrans" presStyleCnt="0"/>
      <dgm:spPr/>
    </dgm:pt>
    <dgm:pt modelId="{A54578DF-A2D3-49E7-86B4-1251C03F64DE}" type="pres">
      <dgm:prSet presAssocID="{D24BF263-4E33-4576-9705-4C79C871B8C4}" presName="textNode" presStyleLbl="node1" presStyleIdx="2" presStyleCnt="5">
        <dgm:presLayoutVars>
          <dgm:bulletEnabled val="1"/>
        </dgm:presLayoutVars>
      </dgm:prSet>
      <dgm:spPr/>
    </dgm:pt>
    <dgm:pt modelId="{F7F8532F-3A58-4311-AFBB-9E2859A47AE5}" type="pres">
      <dgm:prSet presAssocID="{7126EE4E-1EB1-4AEE-9FD3-9E6D92667257}" presName="sibTrans" presStyleCnt="0"/>
      <dgm:spPr/>
    </dgm:pt>
    <dgm:pt modelId="{5660E23B-36DD-4E56-9470-DE22DCAAB01B}" type="pres">
      <dgm:prSet presAssocID="{D98CDB2A-2FD8-4516-8DC8-207A21915C11}" presName="textNode" presStyleLbl="node1" presStyleIdx="3" presStyleCnt="5">
        <dgm:presLayoutVars>
          <dgm:bulletEnabled val="1"/>
        </dgm:presLayoutVars>
      </dgm:prSet>
      <dgm:spPr/>
    </dgm:pt>
    <dgm:pt modelId="{D2E38957-AA42-44CE-8D6F-4ADFF94290A9}" type="pres">
      <dgm:prSet presAssocID="{A4F8D554-DDD6-4629-BB44-5467A31992ED}" presName="sibTrans" presStyleCnt="0"/>
      <dgm:spPr/>
    </dgm:pt>
    <dgm:pt modelId="{370E2592-7D8C-41F6-87C1-B2AE11E761A2}" type="pres">
      <dgm:prSet presAssocID="{1A1A844E-C47B-4372-AB8B-841AB665320C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8BD43022-51D5-4387-95BB-EF576106C232}" type="presOf" srcId="{1C226951-B64C-4CD9-AD10-1EBF6DF6B5E6}" destId="{DD46FB03-C1F3-4F9C-85D9-297A09DB0BBA}" srcOrd="0" destOrd="0" presId="urn:microsoft.com/office/officeart/2005/8/layout/hProcess9#1"/>
    <dgm:cxn modelId="{5B552B30-D24B-44E5-9F40-E8FF8833CC81}" srcId="{1C226951-B64C-4CD9-AD10-1EBF6DF6B5E6}" destId="{FA9F0EE5-F151-4D74-9608-071264185B20}" srcOrd="1" destOrd="0" parTransId="{20C845A4-1B66-4C70-99F7-528499422AF0}" sibTransId="{5C4B4C2D-F93F-4527-80D0-FF18B073E206}"/>
    <dgm:cxn modelId="{D958586F-F4C5-4003-BEFE-B59E208FAC25}" srcId="{1C226951-B64C-4CD9-AD10-1EBF6DF6B5E6}" destId="{7D4CF679-FB86-4DEF-90F2-49FAB24FED63}" srcOrd="0" destOrd="0" parTransId="{8ED5FF1F-EFF2-446B-B2C7-29B315CE1DFF}" sibTransId="{0EDD1909-97BD-48DC-97A9-4E95802CBF31}"/>
    <dgm:cxn modelId="{2DA1C253-9133-4D3B-921F-21E95AEFD41C}" type="presOf" srcId="{D98CDB2A-2FD8-4516-8DC8-207A21915C11}" destId="{5660E23B-36DD-4E56-9470-DE22DCAAB01B}" srcOrd="0" destOrd="0" presId="urn:microsoft.com/office/officeart/2005/8/layout/hProcess9#1"/>
    <dgm:cxn modelId="{FB263288-D23D-47CB-BB2B-CCA4F35E33DF}" type="presOf" srcId="{FA9F0EE5-F151-4D74-9608-071264185B20}" destId="{EB8B7DDA-380B-4677-A06D-40D103359AC0}" srcOrd="0" destOrd="0" presId="urn:microsoft.com/office/officeart/2005/8/layout/hProcess9#1"/>
    <dgm:cxn modelId="{A62CD990-F5AC-48C6-8C91-4CAC8BD8A021}" srcId="{1C226951-B64C-4CD9-AD10-1EBF6DF6B5E6}" destId="{1A1A844E-C47B-4372-AB8B-841AB665320C}" srcOrd="4" destOrd="0" parTransId="{65064483-71ED-4BB8-8DBD-139BA2DC1314}" sibTransId="{51A4DF6C-94C6-486A-98CE-B02251430CC6}"/>
    <dgm:cxn modelId="{73A54BB1-1333-41C2-AE42-14B5A917CF9B}" type="presOf" srcId="{1A1A844E-C47B-4372-AB8B-841AB665320C}" destId="{370E2592-7D8C-41F6-87C1-B2AE11E761A2}" srcOrd="0" destOrd="0" presId="urn:microsoft.com/office/officeart/2005/8/layout/hProcess9#1"/>
    <dgm:cxn modelId="{B7315FBE-E3C9-41AD-A693-707928D2C53F}" srcId="{1C226951-B64C-4CD9-AD10-1EBF6DF6B5E6}" destId="{D24BF263-4E33-4576-9705-4C79C871B8C4}" srcOrd="2" destOrd="0" parTransId="{FC6ECC69-5B7A-4CCD-9B83-96195D03E9C0}" sibTransId="{7126EE4E-1EB1-4AEE-9FD3-9E6D92667257}"/>
    <dgm:cxn modelId="{2E6538D5-048A-4110-A55D-D0497881B171}" type="presOf" srcId="{D24BF263-4E33-4576-9705-4C79C871B8C4}" destId="{A54578DF-A2D3-49E7-86B4-1251C03F64DE}" srcOrd="0" destOrd="0" presId="urn:microsoft.com/office/officeart/2005/8/layout/hProcess9#1"/>
    <dgm:cxn modelId="{739F79D7-3A6E-4C01-9DC9-B987805866B0}" srcId="{1C226951-B64C-4CD9-AD10-1EBF6DF6B5E6}" destId="{D98CDB2A-2FD8-4516-8DC8-207A21915C11}" srcOrd="3" destOrd="0" parTransId="{A69F5FB6-43A8-4F8C-826D-9A1638506D60}" sibTransId="{A4F8D554-DDD6-4629-BB44-5467A31992ED}"/>
    <dgm:cxn modelId="{C84BB3E5-1682-4573-8090-E3BDFAEB665B}" type="presOf" srcId="{7D4CF679-FB86-4DEF-90F2-49FAB24FED63}" destId="{F7702A67-6074-4897-B4F1-1A91576F30B0}" srcOrd="0" destOrd="0" presId="urn:microsoft.com/office/officeart/2005/8/layout/hProcess9#1"/>
    <dgm:cxn modelId="{3C247467-270B-4191-BF62-B80F80767DA5}" type="presParOf" srcId="{DD46FB03-C1F3-4F9C-85D9-297A09DB0BBA}" destId="{00219E6E-4A0D-4176-896F-8B2989A074F2}" srcOrd="0" destOrd="0" presId="urn:microsoft.com/office/officeart/2005/8/layout/hProcess9#1"/>
    <dgm:cxn modelId="{46C1E4F2-9EBF-4864-95E2-98491BFDDCA0}" type="presParOf" srcId="{DD46FB03-C1F3-4F9C-85D9-297A09DB0BBA}" destId="{15B71773-589E-403C-AD91-0675A1837090}" srcOrd="1" destOrd="0" presId="urn:microsoft.com/office/officeart/2005/8/layout/hProcess9#1"/>
    <dgm:cxn modelId="{F35E8C00-9EB2-46C7-81B6-53A9C75B2915}" type="presParOf" srcId="{15B71773-589E-403C-AD91-0675A1837090}" destId="{F7702A67-6074-4897-B4F1-1A91576F30B0}" srcOrd="0" destOrd="0" presId="urn:microsoft.com/office/officeart/2005/8/layout/hProcess9#1"/>
    <dgm:cxn modelId="{133D7AB3-02E6-4644-9C9B-0721EBF2D0E7}" type="presParOf" srcId="{15B71773-589E-403C-AD91-0675A1837090}" destId="{E9702AEF-0087-491A-BE3E-2AD14648E9A4}" srcOrd="1" destOrd="0" presId="urn:microsoft.com/office/officeart/2005/8/layout/hProcess9#1"/>
    <dgm:cxn modelId="{A353C952-1A91-47F2-9743-258A91ACDC22}" type="presParOf" srcId="{15B71773-589E-403C-AD91-0675A1837090}" destId="{EB8B7DDA-380B-4677-A06D-40D103359AC0}" srcOrd="2" destOrd="0" presId="urn:microsoft.com/office/officeart/2005/8/layout/hProcess9#1"/>
    <dgm:cxn modelId="{A5DC5F09-4F05-4F10-9774-CC44EA962828}" type="presParOf" srcId="{15B71773-589E-403C-AD91-0675A1837090}" destId="{9831DEBD-24DB-4570-B46B-6A9D57CA2E91}" srcOrd="3" destOrd="0" presId="urn:microsoft.com/office/officeart/2005/8/layout/hProcess9#1"/>
    <dgm:cxn modelId="{06A9FE0B-77AF-43CE-B20C-90073BE0CC41}" type="presParOf" srcId="{15B71773-589E-403C-AD91-0675A1837090}" destId="{A54578DF-A2D3-49E7-86B4-1251C03F64DE}" srcOrd="4" destOrd="0" presId="urn:microsoft.com/office/officeart/2005/8/layout/hProcess9#1"/>
    <dgm:cxn modelId="{E841D8E4-B03E-45C4-9B1A-DF85903ED605}" type="presParOf" srcId="{15B71773-589E-403C-AD91-0675A1837090}" destId="{F7F8532F-3A58-4311-AFBB-9E2859A47AE5}" srcOrd="5" destOrd="0" presId="urn:microsoft.com/office/officeart/2005/8/layout/hProcess9#1"/>
    <dgm:cxn modelId="{E063A0DF-F494-49D2-90D9-581AE45A7A96}" type="presParOf" srcId="{15B71773-589E-403C-AD91-0675A1837090}" destId="{5660E23B-36DD-4E56-9470-DE22DCAAB01B}" srcOrd="6" destOrd="0" presId="urn:microsoft.com/office/officeart/2005/8/layout/hProcess9#1"/>
    <dgm:cxn modelId="{BE3AAA3D-35A3-4647-A01D-9FD09E2A4CF0}" type="presParOf" srcId="{15B71773-589E-403C-AD91-0675A1837090}" destId="{D2E38957-AA42-44CE-8D6F-4ADFF94290A9}" srcOrd="7" destOrd="0" presId="urn:microsoft.com/office/officeart/2005/8/layout/hProcess9#1"/>
    <dgm:cxn modelId="{EB5AE804-BF70-49E3-967C-CC28EA04113A}" type="presParOf" srcId="{15B71773-589E-403C-AD91-0675A1837090}" destId="{370E2592-7D8C-41F6-87C1-B2AE11E761A2}" srcOrd="8" destOrd="0" presId="urn:microsoft.com/office/officeart/2005/8/layout/hProcess9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219E6E-4A0D-4176-896F-8B2989A074F2}">
      <dsp:nvSpPr>
        <dsp:cNvPr id="0" name=""/>
        <dsp:cNvSpPr/>
      </dsp:nvSpPr>
      <dsp:spPr>
        <a:xfrm>
          <a:off x="535474" y="0"/>
          <a:ext cx="6068709" cy="359847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702A67-6074-4897-B4F1-1A91576F30B0}">
      <dsp:nvSpPr>
        <dsp:cNvPr id="0" name=""/>
        <dsp:cNvSpPr/>
      </dsp:nvSpPr>
      <dsp:spPr bwMode="white">
        <a:xfrm>
          <a:off x="3137" y="1079541"/>
          <a:ext cx="1371804" cy="143938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w Cen MT" panose="020B0602020104020603" pitchFamily="34" charset="0"/>
            </a:rPr>
            <a:t>Objectives</a:t>
          </a:r>
        </a:p>
      </dsp:txBody>
      <dsp:txXfrm>
        <a:off x="70103" y="1146507"/>
        <a:ext cx="1237872" cy="1305456"/>
      </dsp:txXfrm>
    </dsp:sp>
    <dsp:sp modelId="{EB8B7DDA-380B-4677-A06D-40D103359AC0}">
      <dsp:nvSpPr>
        <dsp:cNvPr id="0" name=""/>
        <dsp:cNvSpPr/>
      </dsp:nvSpPr>
      <dsp:spPr bwMode="white">
        <a:xfrm>
          <a:off x="1443532" y="1079541"/>
          <a:ext cx="1371804" cy="143938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w Cen MT" panose="020B0602020104020603" pitchFamily="34" charset="0"/>
            </a:rPr>
            <a:t>Identifiable Boundary</a:t>
          </a:r>
        </a:p>
      </dsp:txBody>
      <dsp:txXfrm>
        <a:off x="1510498" y="1146507"/>
        <a:ext cx="1237872" cy="1305456"/>
      </dsp:txXfrm>
    </dsp:sp>
    <dsp:sp modelId="{A54578DF-A2D3-49E7-86B4-1251C03F64DE}">
      <dsp:nvSpPr>
        <dsp:cNvPr id="0" name=""/>
        <dsp:cNvSpPr/>
      </dsp:nvSpPr>
      <dsp:spPr bwMode="white">
        <a:xfrm>
          <a:off x="2883926" y="1079541"/>
          <a:ext cx="1371804" cy="143938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w Cen MT" panose="020B0602020104020603" pitchFamily="34" charset="0"/>
            </a:rPr>
            <a:t>Socially Designed Unit or Collectivity</a:t>
          </a:r>
        </a:p>
      </dsp:txBody>
      <dsp:txXfrm>
        <a:off x="2950892" y="1146507"/>
        <a:ext cx="1237872" cy="1305456"/>
      </dsp:txXfrm>
    </dsp:sp>
    <dsp:sp modelId="{5660E23B-36DD-4E56-9470-DE22DCAAB01B}">
      <dsp:nvSpPr>
        <dsp:cNvPr id="0" name=""/>
        <dsp:cNvSpPr/>
      </dsp:nvSpPr>
      <dsp:spPr bwMode="white">
        <a:xfrm>
          <a:off x="4324321" y="1079541"/>
          <a:ext cx="1371804" cy="143938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w Cen MT" panose="020B0602020104020603" pitchFamily="34" charset="0"/>
            </a:rPr>
            <a:t>Deliberatively Designed and Coordinated Activities</a:t>
          </a:r>
        </a:p>
      </dsp:txBody>
      <dsp:txXfrm>
        <a:off x="4391287" y="1146507"/>
        <a:ext cx="1237872" cy="1305456"/>
      </dsp:txXfrm>
    </dsp:sp>
    <dsp:sp modelId="{370E2592-7D8C-41F6-87C1-B2AE11E761A2}">
      <dsp:nvSpPr>
        <dsp:cNvPr id="0" name=""/>
        <dsp:cNvSpPr/>
      </dsp:nvSpPr>
      <dsp:spPr bwMode="white">
        <a:xfrm>
          <a:off x="5764716" y="1079541"/>
          <a:ext cx="1371804" cy="143938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w Cen MT" panose="020B0602020104020603" pitchFamily="34" charset="0"/>
            </a:rPr>
            <a:t>Linked to the External Environment</a:t>
          </a:r>
        </a:p>
      </dsp:txBody>
      <dsp:txXfrm>
        <a:off x="5831682" y="1146507"/>
        <a:ext cx="1237872" cy="13054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#1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2.jpeg"/><Relationship Id="rId4" Type="http://schemas.openxmlformats.org/officeDocument/2006/relationships/hyperlink" Target="https://twitter.com/_knust_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"/>
            <a:ext cx="9144000" cy="854748"/>
            <a:chOff x="0" y="1"/>
            <a:chExt cx="9144000" cy="854748"/>
          </a:xfrm>
        </p:grpSpPr>
        <p:sp>
          <p:nvSpPr>
            <p:cNvPr id="8" name="Rectangle 7"/>
            <p:cNvSpPr/>
            <p:nvPr/>
          </p:nvSpPr>
          <p:spPr>
            <a:xfrm>
              <a:off x="0" y="1"/>
              <a:ext cx="9144000" cy="85474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87656" y="241270"/>
              <a:ext cx="3445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Helvetica"/>
                  <a:cs typeface="Helvetica"/>
                </a:rPr>
                <a:t>Kwame Nkrumah University of </a:t>
              </a:r>
            </a:p>
            <a:p>
              <a:r>
                <a:rPr lang="en-US" sz="1400" dirty="0">
                  <a:solidFill>
                    <a:schemeClr val="bg1"/>
                  </a:solidFill>
                  <a:latin typeface="Helvetica"/>
                  <a:cs typeface="Helvetica"/>
                </a:rPr>
                <a:t>Science &amp; Technology, Kumasi, Ghana</a:t>
              </a:r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5789" y="157852"/>
              <a:ext cx="491867" cy="625979"/>
            </a:xfrm>
            <a:prstGeom prst="rect">
              <a:avLst/>
            </a:prstGeom>
          </p:spPr>
        </p:pic>
      </p:grp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85800" y="2167738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pPr algn="l"/>
            <a:r>
              <a:rPr lang="en-US">
                <a:latin typeface="Helvetica"/>
                <a:cs typeface="Helvetica"/>
              </a:rPr>
              <a:t>Click to edit Master title style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28506" y="4010849"/>
            <a:ext cx="6400800" cy="1599330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b="1">
                <a:solidFill>
                  <a:schemeClr val="tx1"/>
                </a:solidFill>
                <a:latin typeface="Helvetica"/>
                <a:cs typeface="Helvetica"/>
              </a:rPr>
              <a:t>Click to edit Master subtitle style</a:t>
            </a:r>
            <a:endParaRPr lang="en-US" sz="2400" b="1" dirty="0">
              <a:latin typeface="Helvetica"/>
              <a:cs typeface="Helvetic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3"/>
            <a:ext cx="9144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744663"/>
            <a:ext cx="82296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28650" y="1997075"/>
            <a:ext cx="7886700" cy="3930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200" y="1808163"/>
            <a:ext cx="8308975" cy="388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28650" y="2165350"/>
            <a:ext cx="7886700" cy="3605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hyperlink" Target="https://www.facebook.com/knust.Ghana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twitter.com/_knust_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www.knust.edu.gh/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5992943"/>
            <a:ext cx="9144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15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16"/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18"/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751C0-DD79-0043-A8DE-0BFEC2DE753E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85800" y="2167738"/>
            <a:ext cx="7772400" cy="1470025"/>
          </a:xfrm>
        </p:spPr>
        <p:txBody>
          <a:bodyPr>
            <a:normAutofit/>
          </a:bodyPr>
          <a:lstStyle/>
          <a:p>
            <a:r>
              <a:rPr lang="en-CA" sz="36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PRINCIPLES OF MANAGEMENT</a:t>
            </a:r>
            <a:br>
              <a:rPr lang="en-CA" sz="3600" b="1" spc="-3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A" sz="3600" b="1" spc="-30">
                <a:latin typeface="Times New Roman" panose="02020603050405020304" pitchFamily="18" charset="0"/>
                <a:cs typeface="Times New Roman" panose="02020603050405020304" pitchFamily="18" charset="0"/>
              </a:rPr>
              <a:t>MAS </a:t>
            </a:r>
            <a:r>
              <a:rPr lang="en-GB" altLang="en-CA" sz="36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261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28506" y="4010849"/>
            <a:ext cx="6400800" cy="1599330"/>
          </a:xfrm>
        </p:spPr>
        <p:txBody>
          <a:bodyPr>
            <a:noAutofit/>
          </a:bodyPr>
          <a:lstStyle/>
          <a:p>
            <a:pPr algn="l"/>
            <a:r>
              <a:rPr lang="en-GB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Mavis Mensah Senyah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Human Resource &amp; Organisational Development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KNUST School of Business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32" y="2967037"/>
            <a:ext cx="2143125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EXHIBIT 1-2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ORGANIZATIONS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113693" y="1983179"/>
          <a:ext cx="7139658" cy="3598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788277"/>
            <a:ext cx="6952593" cy="5076496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involves coordinating and overseeing the work activities of others so that their activities are completed efficiently and effectively. </a:t>
            </a:r>
          </a:p>
          <a:p>
            <a:pPr marL="457200" indent="-457200" eaLnBrk="0" hangingPunct="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</a:p>
          <a:p>
            <a:pPr marL="914400" lvl="1" indent="-4572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“Doing things right”</a:t>
            </a:r>
          </a:p>
          <a:p>
            <a:pPr marL="914400" lvl="1" indent="-4572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wasting resources</a:t>
            </a:r>
          </a:p>
          <a:p>
            <a:pPr eaLnBrk="0" hangingPunct="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Effectiveness</a:t>
            </a:r>
          </a:p>
          <a:p>
            <a:pPr lvl="1" eaLnBrk="0" hangingPunct="0">
              <a:buFont typeface="Arial" panose="020B0604020202020204" pitchFamily="34" charset="0"/>
              <a:buChar char="–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“Doing the right things”</a:t>
            </a:r>
          </a:p>
          <a:p>
            <a:pPr lvl="1" eaLnBrk="0" hangingPunct="0">
              <a:buFont typeface="Arial" panose="020B0604020202020204" pitchFamily="34" charset="0"/>
              <a:buChar char="–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Attaining organizational goals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researchers have developed three approaches to describe what managers do: functions, roles, and skills.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54767"/>
            <a:ext cx="7886700" cy="722696"/>
          </a:xfrm>
        </p:spPr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 MANAGERS DO?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93" y="1858107"/>
            <a:ext cx="2041939" cy="23939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EXHIBIT 1-3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AND EFFECTIVENESS IN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3625" y="1579563"/>
            <a:ext cx="7013575" cy="436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1744664"/>
            <a:ext cx="6119446" cy="3120414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Defining goals, establishing strategies to achieve goals, and developing plans to integrate and coordinate activities.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Arranging and structuring work to accomplish organizational goals.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Working with and through people to accomplish goals.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Monitoring, comparing, and correcting work.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FOUR MANAGEMENT FUNCTIONS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863" y="3770253"/>
            <a:ext cx="2919532" cy="2189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1" y="1859391"/>
            <a:ext cx="2161441" cy="16210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EXHIBIT 1-4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FUNCTIONS OF MANAGEMENT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875" y="1905000"/>
            <a:ext cx="9159875" cy="351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1744663"/>
            <a:ext cx="5920154" cy="3073521"/>
          </a:xfrm>
        </p:spPr>
        <p:txBody>
          <a:bodyPr>
            <a:normAutofit fontScale="92500"/>
          </a:bodyPr>
          <a:lstStyle/>
          <a:p>
            <a:pPr eaLnBrk="0" hangingPunct="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Roles are specific actions or behaviors expected of a manager.</a:t>
            </a:r>
          </a:p>
          <a:p>
            <a:pPr eaLnBrk="0" hangingPunct="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Henry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Mintzberg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identified 10 roles grouped around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interpersonal relationships, the transfer of information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making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ROLES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354" y="1373471"/>
            <a:ext cx="2286000" cy="425401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1" y="1744663"/>
            <a:ext cx="4794738" cy="4081706"/>
          </a:xfrm>
        </p:spPr>
        <p:txBody>
          <a:bodyPr>
            <a:normAutofit lnSpcReduction="10000"/>
          </a:bodyPr>
          <a:lstStyle/>
          <a:p>
            <a:pPr eaLnBrk="0" hangingPunct="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Interpersonal roles</a:t>
            </a:r>
          </a:p>
          <a:p>
            <a:pPr lvl="1" eaLnBrk="0" hangingPunct="0">
              <a:buFont typeface="Arial" panose="020B0604020202020204" pitchFamily="34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Figurehead, leader, liaison</a:t>
            </a:r>
          </a:p>
          <a:p>
            <a:pPr eaLnBrk="0" hangingPunct="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Informational roles</a:t>
            </a:r>
          </a:p>
          <a:p>
            <a:pPr lvl="1" eaLnBrk="0" hangingPunct="0">
              <a:buFont typeface="Arial" panose="020B0604020202020204" pitchFamily="34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Monitor, disseminator, spokesperson</a:t>
            </a:r>
          </a:p>
          <a:p>
            <a:pPr eaLnBrk="0" hangingPunct="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Decisional roles</a:t>
            </a:r>
          </a:p>
          <a:p>
            <a:pPr lvl="1" eaLnBrk="0" hangingPunct="0">
              <a:buFont typeface="Arial" panose="020B0604020202020204" pitchFamily="34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Entrepreneur, disturbance handler, resource allocator, negotiator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TYPES OF ROLES</a:t>
            </a:r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1939" y="1406769"/>
            <a:ext cx="3892061" cy="425547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0" y="1024759"/>
            <a:ext cx="4419600" cy="4903075"/>
          </a:xfrm>
        </p:spPr>
        <p:txBody>
          <a:bodyPr>
            <a:normAutofit fontScale="85000" lnSpcReduction="20000"/>
          </a:bodyPr>
          <a:lstStyle/>
          <a:p>
            <a:pPr marL="0" indent="0" eaLnBrk="0" hangingPunc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Robert L.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proposed that managers need 3 skills:</a:t>
            </a:r>
          </a:p>
          <a:p>
            <a:pPr eaLnBrk="0" hangingPunct="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skills</a:t>
            </a:r>
          </a:p>
          <a:p>
            <a:pPr lvl="1" eaLnBrk="0" hangingPunct="0">
              <a:buFont typeface="Arial" panose="020B0604020202020204" pitchFamily="34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and proficiency in a specific field</a:t>
            </a:r>
          </a:p>
          <a:p>
            <a:pPr eaLnBrk="0" hangingPunct="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skills</a:t>
            </a:r>
          </a:p>
          <a:p>
            <a:pPr lvl="1" eaLnBrk="0" hangingPunct="0">
              <a:buFont typeface="Arial" panose="020B0604020202020204" pitchFamily="34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ability to work well with other people</a:t>
            </a:r>
          </a:p>
          <a:p>
            <a:pPr eaLnBrk="0" hangingPunct="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skills</a:t>
            </a:r>
          </a:p>
          <a:p>
            <a:pPr lvl="1" eaLnBrk="0" hangingPunct="0">
              <a:buFont typeface="Arial" panose="020B0604020202020204" pitchFamily="34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ability to think and conceptualize about abstract and complex situations concerning the organization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470447"/>
          </a:xfrm>
        </p:spPr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SKILLS MANAGERS NEED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828800"/>
            <a:ext cx="4185138" cy="385689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EXHIBIT 1-7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IMPORTANT MANAGERIAL SKILLS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8963" y="1752600"/>
            <a:ext cx="760253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EXHIBIT 1-8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CHANGES FACING MANAGERS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2338" y="1493838"/>
            <a:ext cx="7683012" cy="4484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spc="-1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the end of the course students should be able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pc="-1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the fundamentals and conceptual </a:t>
            </a:r>
            <a:r>
              <a:rPr lang="en-CA" spc="-2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issues that underpin management.</a:t>
            </a:r>
          </a:p>
          <a:p>
            <a:pPr marL="0" indent="0">
              <a:buNone/>
            </a:pPr>
            <a:endParaRPr lang="en-CA" spc="-2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pc="-1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 should  also  be  exposed  to  real  world</a:t>
            </a:r>
            <a:br>
              <a:rPr lang="en-CA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A" spc="-1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 applications.</a:t>
            </a:r>
          </a:p>
          <a:p>
            <a:endParaRPr lang="en-CA" spc="-1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50278"/>
            <a:ext cx="7886700" cy="609600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OBJECTIVES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eaLnBrk="0" hangingPunct="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reason that organizations exist</a:t>
            </a:r>
          </a:p>
          <a:p>
            <a:pPr lvl="1" eaLnBrk="0" hangingPunct="0">
              <a:buFont typeface="Arial" panose="020B0604020202020204" pitchFamily="34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Managing customer relationships is the responsibility of all managers and employees.</a:t>
            </a:r>
          </a:p>
          <a:p>
            <a:pPr lvl="1" eaLnBrk="0" hangingPunct="0">
              <a:buFont typeface="Arial" panose="020B0604020202020204" pitchFamily="34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Consistent high quality customer service is essential for survival.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IMPORTANCE OF CUSTOMERS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665" y="3876734"/>
            <a:ext cx="4252329" cy="20118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0" y="4155717"/>
            <a:ext cx="2895599" cy="17555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1744663"/>
            <a:ext cx="4173415" cy="2756999"/>
          </a:xfrm>
        </p:spPr>
        <p:txBody>
          <a:bodyPr>
            <a:noAutofit/>
          </a:bodyPr>
          <a:lstStyle/>
          <a:p>
            <a:pPr eaLnBrk="0" hangingPunct="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</a:t>
            </a:r>
          </a:p>
          <a:p>
            <a:pPr lvl="1" eaLnBrk="0" hangingPunct="0">
              <a:buFont typeface="Arial" panose="020B0604020202020204" pitchFamily="34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Forms of electronic communication through which users create online communities to share ideas, information, personal messages, and other content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SOCIAL MEDIA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073" y="1315550"/>
            <a:ext cx="3453911" cy="16612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262" y="3215787"/>
            <a:ext cx="4572000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1744663"/>
            <a:ext cx="4548554" cy="4293529"/>
          </a:xfrm>
        </p:spPr>
        <p:txBody>
          <a:bodyPr>
            <a:normAutofit/>
          </a:bodyPr>
          <a:lstStyle/>
          <a:p>
            <a:pPr eaLnBrk="0" hangingPunct="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Innovation</a:t>
            </a:r>
          </a:p>
          <a:p>
            <a:pPr lvl="1" eaLnBrk="0" hangingPunct="0">
              <a:buFont typeface="Arial" panose="020B0604020202020204" pitchFamily="34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Doing things differently, exploring new territory, and taking risks.</a:t>
            </a:r>
          </a:p>
          <a:p>
            <a:pPr lvl="1" eaLnBrk="0" hangingPunct="0">
              <a:buFont typeface="Arial" panose="020B0604020202020204" pitchFamily="34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Managers should encourage employees to be aware of and act on opportunities for innovation.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IMPORTANCE OF INNOVATION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54" y="1550011"/>
            <a:ext cx="3890260" cy="21072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54" y="3876216"/>
            <a:ext cx="3778861" cy="197772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1744663"/>
            <a:ext cx="5533292" cy="3915158"/>
          </a:xfrm>
        </p:spPr>
        <p:txBody>
          <a:bodyPr>
            <a:normAutofit fontScale="92500" lnSpcReduction="10000"/>
          </a:bodyPr>
          <a:lstStyle/>
          <a:p>
            <a:pPr eaLnBrk="0" hangingPunct="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Sustainability -</a:t>
            </a:r>
          </a:p>
          <a:p>
            <a:pPr lvl="1" eaLnBrk="0" hangingPunc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 company’s ability to achieve its business goals and increase long-term shareholder value by integrating economic, environmental, and social opportunities into its business strategies.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IMPORTANCE OF SUSTAINABILITY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3549528"/>
            <a:ext cx="2686050" cy="1704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018" y="1397611"/>
            <a:ext cx="2662699" cy="161872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1105035"/>
            <a:ext cx="5664417" cy="4002993"/>
          </a:xfrm>
        </p:spPr>
        <p:txBody>
          <a:bodyPr>
            <a:noAutofit/>
          </a:bodyPr>
          <a:lstStyle/>
          <a:p>
            <a:pPr eaLnBrk="0" hangingPunct="0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Universality of Management</a:t>
            </a:r>
          </a:p>
          <a:p>
            <a:pPr lvl="1" eaLnBrk="0" hangingPunct="0">
              <a:buFont typeface="Arial" panose="020B0604020202020204" pitchFamily="34" charset="0"/>
              <a:buChar char="–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reality that management is needed </a:t>
            </a:r>
          </a:p>
          <a:p>
            <a:pPr lvl="2" eaLnBrk="0" hangingPunct="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all types and sizes of organizations</a:t>
            </a:r>
          </a:p>
          <a:p>
            <a:pPr lvl="2" eaLnBrk="0" hangingPunct="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all	organizational levels </a:t>
            </a:r>
          </a:p>
          <a:p>
            <a:pPr lvl="2" eaLnBrk="0" hangingPunct="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all organizational areas</a:t>
            </a:r>
          </a:p>
          <a:p>
            <a:pPr lvl="2" eaLnBrk="0" hangingPunct="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all organizations, regardless of location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STUDY MANAGEMENT?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525" y="3656590"/>
            <a:ext cx="2225847" cy="1451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17" y="1465523"/>
            <a:ext cx="2608755" cy="134073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EXHIBIT 1-9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NEED FOR MANAGEMENT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775" y="1676400"/>
            <a:ext cx="8262938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1260276"/>
            <a:ext cx="5627099" cy="4652782"/>
          </a:xfrm>
        </p:spPr>
        <p:txBody>
          <a:bodyPr>
            <a:noAutofit/>
          </a:bodyPr>
          <a:lstStyle/>
          <a:p>
            <a:r>
              <a:rPr lang="en-GB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person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will either manage or be managed</a:t>
            </a:r>
            <a:r>
              <a:rPr lang="en-GB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awareness of the significant rewards and challenges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83920"/>
          </a:xfrm>
        </p:spPr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STUDY MANAGEMENT?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300" y="2821358"/>
            <a:ext cx="2639429" cy="135650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1744664"/>
            <a:ext cx="5872348" cy="3195472"/>
          </a:xfrm>
        </p:spPr>
        <p:txBody>
          <a:bodyPr>
            <a:noAutofit/>
          </a:bodyPr>
          <a:lstStyle/>
          <a:p>
            <a:pPr eaLnBrk="0" hangingPunct="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  <a:p>
            <a:pPr lvl="1" eaLnBrk="0" hangingPunct="0">
              <a:buFont typeface="Arial" panose="020B0604020202020204" pitchFamily="34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a thankless job</a:t>
            </a:r>
          </a:p>
          <a:p>
            <a:pPr lvl="1" eaLnBrk="0" hangingPunct="0">
              <a:buFont typeface="Arial" panose="020B0604020202020204" pitchFamily="34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entail clerical type duties </a:t>
            </a:r>
          </a:p>
          <a:p>
            <a:pPr lvl="1" eaLnBrk="0" hangingPunct="0">
              <a:buFont typeface="Arial" panose="020B0604020202020204" pitchFamily="34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Managers also spend significant amounts of time in meetings and dealing with interruptions </a:t>
            </a:r>
          </a:p>
          <a:p>
            <a:pPr lvl="1" eaLnBrk="0" hangingPunct="0">
              <a:buFont typeface="Arial" panose="020B0604020202020204" pitchFamily="34" charset="0"/>
              <a:buChar char="–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Managers often have to deal with a variety of personalities and have to make do with limited resources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OF BEING A MANAGER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75" y="1548060"/>
            <a:ext cx="2619375" cy="1743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160" y="3645726"/>
            <a:ext cx="2791835" cy="197130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1744664"/>
            <a:ext cx="5468587" cy="4121746"/>
          </a:xfrm>
        </p:spPr>
        <p:txBody>
          <a:bodyPr>
            <a:normAutofit fontScale="92500" lnSpcReduction="10000"/>
          </a:bodyPr>
          <a:lstStyle/>
          <a:p>
            <a:pPr eaLnBrk="0" hangingPunct="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Rewards</a:t>
            </a:r>
          </a:p>
          <a:p>
            <a:pPr lvl="1" eaLnBrk="0" hangingPunct="0">
              <a:buFont typeface="Arial" panose="020B0604020202020204" pitchFamily="34" charset="0"/>
              <a:buChar char="–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Responsible for creating a productive work environment</a:t>
            </a:r>
          </a:p>
          <a:p>
            <a:pPr lvl="1" eaLnBrk="0" hangingPunct="0">
              <a:buFont typeface="Arial" panose="020B0604020202020204" pitchFamily="34" charset="0"/>
              <a:buChar char="–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and status in your organization and in the community</a:t>
            </a:r>
          </a:p>
          <a:p>
            <a:pPr lvl="1" eaLnBrk="0" hangingPunct="0">
              <a:buFont typeface="Arial" panose="020B0604020202020204" pitchFamily="34" charset="0"/>
              <a:buChar char="–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Attractive compensation in the form of salaries, bonuses, and stock options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REWARDS OF BEING A 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632" y="1744664"/>
            <a:ext cx="2909454" cy="1636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632" y="4022500"/>
            <a:ext cx="2975004" cy="155443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EXHIBIT 1-10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REWARDS AND CHALLENGES OF BEING A MANAGER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665" y="1447800"/>
            <a:ext cx="7954685" cy="451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04446" y="4160661"/>
            <a:ext cx="7772400" cy="1470025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FOUNDATIONS OF MANAGEMENT AND ORGANIZATIONS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>
          <a:xfrm>
            <a:off x="4302369" y="2087072"/>
            <a:ext cx="2063262" cy="691297"/>
          </a:xfrm>
        </p:spPr>
        <p:txBody>
          <a:bodyPr>
            <a:normAutofit fontScale="25000" lnSpcReduction="20000"/>
          </a:bodyPr>
          <a:lstStyle/>
          <a:p>
            <a:endPara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1a</a:t>
            </a:r>
          </a:p>
          <a:p>
            <a:endParaRPr lang="en-US" sz="1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222" y="1285874"/>
            <a:ext cx="2143125" cy="21431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2" y="1091942"/>
            <a:ext cx="4212007" cy="281184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2103120"/>
            <a:ext cx="6797040" cy="362140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QUESTION?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OUTCOME</a:t>
            </a:r>
          </a:p>
        </p:txBody>
      </p:sp>
      <p:sp>
        <p:nvSpPr>
          <p:cNvPr id="4" name="Rectangle 11"/>
          <p:cNvSpPr>
            <a:spLocks noGrp="1"/>
          </p:cNvSpPr>
          <p:nvPr>
            <p:ph type="body" sz="quarter" idx="13"/>
          </p:nvPr>
        </p:nvSpPr>
        <p:spPr>
          <a:xfrm>
            <a:off x="457200" y="1744663"/>
            <a:ext cx="6365631" cy="3214199"/>
          </a:xfrm>
        </p:spPr>
        <p:txBody>
          <a:bodyPr>
            <a:no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sz="24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 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managers are important to organizations.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sz="24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Tell 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managers are and where they work.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sz="24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functions, roles, and skills of managers.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sz="24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factors that are reshaping and redefining the manager’s job.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sz="24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 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value of studying management.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219" y="365125"/>
            <a:ext cx="1865376" cy="17188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758" y="2614246"/>
            <a:ext cx="2624595" cy="30538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59634"/>
          </a:xfrm>
        </p:spPr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ARE MANAGERS IMPORTANT?</a:t>
            </a:r>
          </a:p>
        </p:txBody>
      </p:sp>
      <p:sp>
        <p:nvSpPr>
          <p:cNvPr id="4" name="Rectangle 3"/>
          <p:cNvSpPr>
            <a:spLocks noGrp="1"/>
          </p:cNvSpPr>
          <p:nvPr>
            <p:ph type="body" sz="quarter" idx="13"/>
          </p:nvPr>
        </p:nvSpPr>
        <p:spPr>
          <a:xfrm>
            <a:off x="457200" y="1024760"/>
            <a:ext cx="5533292" cy="492793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Organizations need their managerial skills and abilities more than ever in these uncertain, complex, and chaotic times.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Managerial skills and abilities are critical in getting things done.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quality of the employee/supervisor relationship is the most important variable in productivity and loyalty.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435" y="3645877"/>
            <a:ext cx="2382565" cy="2306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5" y="1940902"/>
            <a:ext cx="2686050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200" y="1744664"/>
            <a:ext cx="6521852" cy="314386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Someone who coordinates and oversees the work of other people so that organizational goals can be accomplished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ARE MANAGERS?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96" y="3749338"/>
            <a:ext cx="3907081" cy="20806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052" y="1350718"/>
            <a:ext cx="1764897" cy="1045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0" y="4203579"/>
            <a:ext cx="2781300" cy="16478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EXHIBIT 1-1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LEVELS OF MANAGEMENT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676400"/>
            <a:ext cx="9070975" cy="425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CLASSIFYING MANAGERS</a:t>
            </a:r>
          </a:p>
        </p:txBody>
      </p:sp>
      <p:sp>
        <p:nvSpPr>
          <p:cNvPr id="4" name="Rectangle 3"/>
          <p:cNvSpPr>
            <a:spLocks noGrp="1"/>
          </p:cNvSpPr>
          <p:nvPr>
            <p:ph type="body" sz="quarter" idx="13"/>
          </p:nvPr>
        </p:nvSpPr>
        <p:spPr>
          <a:xfrm>
            <a:off x="457200" y="1184031"/>
            <a:ext cx="8229600" cy="4397619"/>
          </a:xfrm>
        </p:spPr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First-line Managers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Individuals who manage the work of non-managerial employees. First-line managers may be called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even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shift managers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district managers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managers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office managers.</a:t>
            </a:r>
          </a:p>
          <a:p>
            <a:pPr marL="0" indent="0">
              <a:buNone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 Managers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Individuals who manage the work of first-line managers. They may have titles such as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regional manager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leader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manager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division manager.</a:t>
            </a:r>
          </a:p>
          <a:p>
            <a:pPr marL="0" indent="0">
              <a:buNone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Managers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Individuals who are responsible for making organization-wide decisions and establishing plans and goals that affect the entire organization. These individuals typically have titles such as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executive vice president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president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managing director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chief operating officer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chief executive</a:t>
            </a:r>
            <a:r>
              <a:rPr lang="en-GB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officer.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365125"/>
            <a:ext cx="5561135" cy="1325563"/>
          </a:xfrm>
        </p:spPr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DO MANAGERS WORK?</a:t>
            </a:r>
          </a:p>
        </p:txBody>
      </p:sp>
      <p:sp>
        <p:nvSpPr>
          <p:cNvPr id="4" name="Rectangl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 socially designed unit or collectivity that engages in a set of activities to accomplish a goal or objective, has an identifiable boundary and linked to the external environment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789" y="3969326"/>
            <a:ext cx="2732047" cy="20105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246" y="193003"/>
            <a:ext cx="2488591" cy="15815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NUST Template-edit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KNUST Template-edited</Template>
  <TotalTime>0</TotalTime>
  <Words>924</Words>
  <Application>Microsoft Office PowerPoint</Application>
  <PresentationFormat>On-screen Show (4:3)</PresentationFormat>
  <Paragraphs>114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Helvetica</vt:lpstr>
      <vt:lpstr>Times New Roman</vt:lpstr>
      <vt:lpstr>Tw Cen MT</vt:lpstr>
      <vt:lpstr>KNUST Template-edited</vt:lpstr>
      <vt:lpstr>PRINCIPLES OF MANAGEMENT MAS 261</vt:lpstr>
      <vt:lpstr>COURSE OBJECTIVES</vt:lpstr>
      <vt:lpstr>FOUNDATIONS OF MANAGEMENT AND ORGANIZATIONS</vt:lpstr>
      <vt:lpstr> LEARNING OUTCOME</vt:lpstr>
      <vt:lpstr>WHY ARE MANAGERS IMPORTANT?</vt:lpstr>
      <vt:lpstr> WHO ARE MANAGERS?</vt:lpstr>
      <vt:lpstr>EXHIBIT 1-1 LEVELS OF MANAGEMENT</vt:lpstr>
      <vt:lpstr>CLASSIFYING MANAGERS</vt:lpstr>
      <vt:lpstr>WHERE DO MANAGERS WORK?</vt:lpstr>
      <vt:lpstr> EXHIBIT 1-2 CHARACTERISTICS OF ORGANIZATIONS</vt:lpstr>
      <vt:lpstr>WHAT DO MANAGERS DO?</vt:lpstr>
      <vt:lpstr>EXHIBIT 1-3 EFFICIENCY AND EFFECTIVENESS IN MANAGEMENT</vt:lpstr>
      <vt:lpstr>THE FOUR MANAGEMENT FUNCTIONS</vt:lpstr>
      <vt:lpstr>EXHIBIT 1-4 FOUR FUNCTIONS OF MANAGEMENT</vt:lpstr>
      <vt:lpstr> MANAGEMENT ROLES</vt:lpstr>
      <vt:lpstr> THREE TYPES OF ROLES</vt:lpstr>
      <vt:lpstr>SKILLS MANAGERS NEED</vt:lpstr>
      <vt:lpstr>EXHIBIT 1-7 OTHER IMPORTANT MANAGERIAL SKILLS</vt:lpstr>
      <vt:lpstr>EXHIBIT 1-8 CHANGES FACING MANAGERS</vt:lpstr>
      <vt:lpstr> THE IMPORTANCE OF CUSTOMERS</vt:lpstr>
      <vt:lpstr> IMPORTANCE OF SOCIAL MEDIA</vt:lpstr>
      <vt:lpstr> THE IMPORTANCE OF INNOVATION</vt:lpstr>
      <vt:lpstr> THE IMPORTANCE OF SUSTAINABILITY</vt:lpstr>
      <vt:lpstr>WHY STUDY MANAGEMENT?</vt:lpstr>
      <vt:lpstr>EXHIBIT 1-9 UNIVERSAL NEED FOR MANAGEMENT</vt:lpstr>
      <vt:lpstr>WHY STUDY MANAGEMENT?</vt:lpstr>
      <vt:lpstr> CHALLENGES OF BEING A MANAGER</vt:lpstr>
      <vt:lpstr> REWARDS OF BEING A MANAGER</vt:lpstr>
      <vt:lpstr>EXHIBIT 1-10 REWARDS AND CHALLENGES OF BEING A MANAGER</vt:lpstr>
      <vt:lpstr> ANY 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MANAGEMENT MAS 261</dc:title>
  <dc:creator>Charlotte Adjanor-Doku</dc:creator>
  <cp:lastModifiedBy>User</cp:lastModifiedBy>
  <cp:revision>68</cp:revision>
  <dcterms:created xsi:type="dcterms:W3CDTF">2022-02-24T14:50:00Z</dcterms:created>
  <dcterms:modified xsi:type="dcterms:W3CDTF">2025-01-30T14:56:53Z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E3FFD07F98854F17A3C5C5DB17FFE54D</vt:lpwstr>
  </property>
  <property fmtid="{D5CDD505-2E9C-101B-9397-08002B2CF9AE}" pid="3" name="KSOProductBuildVer">
    <vt:lpwstr>2057-11.2.0.11486</vt:lpwstr>
  </property>
</Properties>
</file>